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806" r:id="rId2"/>
    <p:sldId id="3809" r:id="rId3"/>
    <p:sldId id="3963" r:id="rId4"/>
    <p:sldId id="3979" r:id="rId5"/>
    <p:sldId id="3980" r:id="rId6"/>
    <p:sldId id="3969" r:id="rId7"/>
    <p:sldId id="3981" r:id="rId8"/>
    <p:sldId id="3810" r:id="rId9"/>
    <p:sldId id="3974" r:id="rId10"/>
    <p:sldId id="3907" r:id="rId11"/>
    <p:sldId id="3966" r:id="rId12"/>
    <p:sldId id="3967" r:id="rId13"/>
    <p:sldId id="3978" r:id="rId14"/>
    <p:sldId id="3975" r:id="rId15"/>
    <p:sldId id="3982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-52"/>
      <p:regular r:id="rId23"/>
      <p:bold r:id="rId24"/>
      <p:italic r:id="rId25"/>
      <p:boldItalic r:id="rId26"/>
    </p:embeddedFont>
    <p:embeddedFont>
      <p:font typeface="CoFo Sans Medium" panose="020B0604020202020204" charset="-52"/>
      <p:regular r:id="rId27"/>
      <p:italic r:id="rId28"/>
    </p:embeddedFont>
    <p:embeddedFont>
      <p:font typeface="CoFo Sans Regular" panose="020B0604020202020204" charset="0"/>
      <p:regular r:id="rId29"/>
      <p:bold r:id="rId30"/>
      <p: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FA"/>
    <a:srgbClr val="017DFB"/>
    <a:srgbClr val="017AFB"/>
    <a:srgbClr val="007BFC"/>
    <a:srgbClr val="FFFFFF"/>
    <a:srgbClr val="007DFF"/>
    <a:srgbClr val="000000"/>
    <a:srgbClr val="0088FF"/>
    <a:srgbClr val="1485FC"/>
    <a:srgbClr val="9DB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6327"/>
  </p:normalViewPr>
  <p:slideViewPr>
    <p:cSldViewPr snapToGrid="0">
      <p:cViewPr varScale="1">
        <p:scale>
          <a:sx n="113" d="100"/>
          <a:sy n="113" d="100"/>
        </p:scale>
        <p:origin x="90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584324"/>
            <a:ext cx="6618287" cy="3123142"/>
          </a:xfrm>
        </p:spPr>
        <p:txBody>
          <a:bodyPr>
            <a:normAutofit/>
          </a:bodyPr>
          <a:lstStyle/>
          <a:p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Кейс</a:t>
            </a:r>
            <a:r>
              <a:rPr lang="en-US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: «</a:t>
            </a:r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Прогнозирование рыночных цен на арматуру»</a:t>
            </a:r>
            <a:endParaRPr lang="ru-RU" sz="5400" b="1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9603AF-F396-45AA-B757-DA21372F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106400" cy="685699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062A7AA-6A58-49A2-B640-9C2387F86AE9}"/>
              </a:ext>
            </a:extLst>
          </p:cNvPr>
          <p:cNvSpPr/>
          <p:nvPr/>
        </p:nvSpPr>
        <p:spPr>
          <a:xfrm>
            <a:off x="569912" y="388408"/>
            <a:ext cx="4281487" cy="5986992"/>
          </a:xfrm>
          <a:prstGeom prst="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5256F-C073-4B54-8CBC-F73D5FF9C9CA}"/>
              </a:ext>
            </a:extLst>
          </p:cNvPr>
          <p:cNvSpPr txBox="1"/>
          <p:nvPr/>
        </p:nvSpPr>
        <p:spPr>
          <a:xfrm>
            <a:off x="511438" y="962624"/>
            <a:ext cx="4398433" cy="2677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1" dirty="0"/>
              <a:t>Интенсивный тренинг по программированию и машинному обучению. Прогнозирование рыночных цен на арматуру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3A2A6-3BF9-4023-86C9-1376CEAAC7EA}"/>
              </a:ext>
            </a:extLst>
          </p:cNvPr>
          <p:cNvSpPr txBox="1"/>
          <p:nvPr/>
        </p:nvSpPr>
        <p:spPr>
          <a:xfrm>
            <a:off x="569912" y="5311175"/>
            <a:ext cx="439843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000" dirty="0"/>
              <a:t>На базе ГБПОУ МО </a:t>
            </a:r>
          </a:p>
          <a:p>
            <a:r>
              <a:rPr lang="ru-RU" sz="2000" dirty="0"/>
              <a:t>"Физтех-колледж"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8B0F6EBB-836F-4533-A89C-6178A901C952}"/>
              </a:ext>
            </a:extLst>
          </p:cNvPr>
          <p:cNvSpPr/>
          <p:nvPr/>
        </p:nvSpPr>
        <p:spPr>
          <a:xfrm>
            <a:off x="9821332" y="5079999"/>
            <a:ext cx="4021667" cy="1109134"/>
          </a:xfrm>
          <a:prstGeom prst="roundRect">
            <a:avLst/>
          </a:prstGeom>
          <a:solidFill>
            <a:srgbClr val="007CFA"/>
          </a:solidFill>
          <a:ln w="25400" cap="flat">
            <a:solidFill>
              <a:srgbClr val="007CFA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36E40F-BE45-4AAE-A418-290DE32FBEF9}"/>
              </a:ext>
            </a:extLst>
          </p:cNvPr>
          <p:cNvSpPr txBox="1"/>
          <p:nvPr/>
        </p:nvSpPr>
        <p:spPr>
          <a:xfrm>
            <a:off x="10185398" y="5138067"/>
            <a:ext cx="439843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5400" dirty="0"/>
              <a:t>самолет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/>
              <a:t>Просмотр автокорреляции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86357C-955A-4E93-BE5D-B6F84ABC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433212"/>
            <a:ext cx="889759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0F6F6F7-9111-4985-B812-FE332B606001}"/>
              </a:ext>
            </a:extLst>
          </p:cNvPr>
          <p:cNvSpPr/>
          <p:nvPr/>
        </p:nvSpPr>
        <p:spPr>
          <a:xfrm>
            <a:off x="518370" y="224366"/>
            <a:ext cx="5748867" cy="575734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79" y="294690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FFFFFF"/>
                </a:solidFill>
              </a:rPr>
              <a:t>Сглаживание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710DDC-365A-40BC-A7B2-4212ED07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294068"/>
            <a:ext cx="8954750" cy="4582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342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F2259D-13F3-42F7-9655-0AA8D635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5" y="2194296"/>
            <a:ext cx="5990784" cy="30112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BF7057-1A0E-4CC5-AE40-B12CB4237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3"/>
          <a:stretch/>
        </p:blipFill>
        <p:spPr>
          <a:xfrm>
            <a:off x="6217335" y="2194296"/>
            <a:ext cx="5593664" cy="2908347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1693333" y="1259838"/>
            <a:ext cx="3386667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693333" y="1218780"/>
            <a:ext cx="3386667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1" dirty="0">
                <a:solidFill>
                  <a:srgbClr val="007DFF"/>
                </a:solidFill>
                <a:sym typeface="CoFo Sans"/>
              </a:rPr>
              <a:t>Линейная регрессия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076765" y="125983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451751" y="1167996"/>
            <a:ext cx="13356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LSTM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22244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197223" y="226173"/>
            <a:ext cx="488277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Предсказания моделей</a:t>
            </a:r>
            <a:endParaRPr lang="en-US" sz="3200" dirty="0">
              <a:solidFill>
                <a:schemeClr val="accent6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B908858-EED8-46F9-B6DD-DCD5E0A205D5}"/>
              </a:ext>
            </a:extLst>
          </p:cNvPr>
          <p:cNvSpPr/>
          <p:nvPr/>
        </p:nvSpPr>
        <p:spPr>
          <a:xfrm>
            <a:off x="2489200" y="1259838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963B4-81A4-40A9-9EF9-E6D0EFDF4BB2}"/>
              </a:ext>
            </a:extLst>
          </p:cNvPr>
          <p:cNvSpPr txBox="1"/>
          <p:nvPr/>
        </p:nvSpPr>
        <p:spPr>
          <a:xfrm>
            <a:off x="1693334" y="1218780"/>
            <a:ext cx="3251200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ARIMA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8022D63-16F7-4A73-98B7-2A747D5ACA4A}"/>
              </a:ext>
            </a:extLst>
          </p:cNvPr>
          <p:cNvSpPr/>
          <p:nvPr/>
        </p:nvSpPr>
        <p:spPr>
          <a:xfrm>
            <a:off x="8271497" y="1259838"/>
            <a:ext cx="162603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6B77D-9E48-4F9B-9DEC-6E13B2F50E70}"/>
              </a:ext>
            </a:extLst>
          </p:cNvPr>
          <p:cNvSpPr txBox="1"/>
          <p:nvPr/>
        </p:nvSpPr>
        <p:spPr>
          <a:xfrm>
            <a:off x="8407314" y="1235293"/>
            <a:ext cx="1335698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007DFF"/>
                </a:solidFill>
                <a:sym typeface="CoFo Sans"/>
              </a:rPr>
              <a:t>GRU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47F2AAF-54DC-4AD7-B3A0-40916084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85" y="2367019"/>
            <a:ext cx="5285215" cy="29888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50113D-C840-49DB-916F-6509F09F1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1" b="4274"/>
          <a:stretch/>
        </p:blipFill>
        <p:spPr>
          <a:xfrm>
            <a:off x="6036733" y="2302934"/>
            <a:ext cx="5952067" cy="30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3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1A575AF-40E4-4F2E-98DD-3D72E3465ABF}"/>
              </a:ext>
            </a:extLst>
          </p:cNvPr>
          <p:cNvSpPr txBox="1"/>
          <p:nvPr/>
        </p:nvSpPr>
        <p:spPr>
          <a:xfrm>
            <a:off x="0" y="239055"/>
            <a:ext cx="497840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Fo Sans Medium" panose="020B0604020202020204" charset="-52"/>
                <a:ea typeface="CoFo Sans Medium" panose="020B0604020202020204" charset="-52"/>
              </a:rPr>
              <a:t>Сравнение моделей</a:t>
            </a:r>
            <a:endParaRPr lang="en-US" sz="3200" b="0" dirty="0">
              <a:solidFill>
                <a:schemeClr val="accent6"/>
              </a:solidFill>
              <a:effectLst/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E9C70-92BF-4A63-B14D-C0FEBA2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06" y="1753699"/>
            <a:ext cx="8169987" cy="4266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A1F189-F9AE-4FCF-A987-8D5FB8A7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075266"/>
            <a:ext cx="9639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422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Демонстрация нашего продукта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BEB01-EDAC-45CD-B858-FA61A110D494}"/>
              </a:ext>
            </a:extLst>
          </p:cNvPr>
          <p:cNvSpPr/>
          <p:nvPr/>
        </p:nvSpPr>
        <p:spPr>
          <a:xfrm>
            <a:off x="1538615" y="1281852"/>
            <a:ext cx="9042400" cy="46820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6F74F-C25D-437E-AB2C-6F5A4B7F484A}"/>
              </a:ext>
            </a:extLst>
          </p:cNvPr>
          <p:cNvSpPr txBox="1"/>
          <p:nvPr/>
        </p:nvSpPr>
        <p:spPr>
          <a:xfrm>
            <a:off x="4794480" y="2859918"/>
            <a:ext cx="259926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ТУТ БУДЕТ </a:t>
            </a:r>
          </a:p>
        </p:txBody>
      </p:sp>
    </p:spTree>
    <p:extLst>
      <p:ext uri="{BB962C8B-B14F-4D97-AF65-F5344CB8AC3E}">
        <p14:creationId xmlns:p14="http://schemas.microsoft.com/office/powerpoint/2010/main" val="39474238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57" y="526412"/>
            <a:ext cx="4321171" cy="845610"/>
          </a:xfrm>
        </p:spPr>
        <p:txBody>
          <a:bodyPr>
            <a:noAutofit/>
          </a:bodyPr>
          <a:lstStyle/>
          <a:p>
            <a:r>
              <a:rPr lang="ru-RU" sz="6000" dirty="0"/>
              <a:t>Цель кейса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733520-8A55-4D6B-AA37-705D48E4A848}"/>
              </a:ext>
            </a:extLst>
          </p:cNvPr>
          <p:cNvSpPr/>
          <p:nvPr/>
        </p:nvSpPr>
        <p:spPr>
          <a:xfrm>
            <a:off x="798514" y="2078548"/>
            <a:ext cx="7905539" cy="41185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1155940" y="2213436"/>
            <a:ext cx="7263874" cy="34553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4800" b="1" dirty="0">
                <a:solidFill>
                  <a:srgbClr val="007DFF"/>
                </a:solidFill>
                <a:cs typeface="Times New Roman" panose="02020603050405020304" charset="0"/>
              </a:rPr>
              <a:t> Помочь категорийному менеджеру, закупающему арматуру, сэкономить.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en-US" sz="4000" b="1" dirty="0">
                <a:latin typeface="+mj-lt"/>
                <a:cs typeface="Times New Roman" panose="02020603050405020304" charset="0"/>
              </a:rPr>
              <a:t>Над проектом работали</a:t>
            </a:r>
            <a:endParaRPr lang="ru-RU" sz="4000" dirty="0"/>
          </a:p>
        </p:txBody>
      </p:sp>
      <p:sp>
        <p:nvSpPr>
          <p:cNvPr id="141" name="Text 2">
            <a:extLst>
              <a:ext uri="{FF2B5EF4-FFF2-40B4-BE49-F238E27FC236}">
                <a16:creationId xmlns:a16="http://schemas.microsoft.com/office/drawing/2014/main" id="{7A44B1F9-0D6F-805F-84A6-303EA93C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8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График погашения платежей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203" name="Text 2">
            <a:extLst>
              <a:ext uri="{FF2B5EF4-FFF2-40B4-BE49-F238E27FC236}">
                <a16:creationId xmlns:a16="http://schemas.microsoft.com/office/drawing/2014/main" id="{DEDC4B72-638B-BEB7-E814-EA42D710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0F3A291-9A72-4DB5-8FA5-AB279BF0B777}"/>
              </a:ext>
            </a:extLst>
          </p:cNvPr>
          <p:cNvSpPr/>
          <p:nvPr/>
        </p:nvSpPr>
        <p:spPr>
          <a:xfrm>
            <a:off x="1413933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5DBF93C-CCFD-410E-AB4A-A0D9157CCC19}"/>
              </a:ext>
            </a:extLst>
          </p:cNvPr>
          <p:cNvSpPr/>
          <p:nvPr/>
        </p:nvSpPr>
        <p:spPr>
          <a:xfrm>
            <a:off x="6899966" y="2108200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60BEDDA3-F6E8-4C68-B9C8-4FAC57BF4274}"/>
              </a:ext>
            </a:extLst>
          </p:cNvPr>
          <p:cNvSpPr/>
          <p:nvPr/>
        </p:nvSpPr>
        <p:spPr>
          <a:xfrm>
            <a:off x="4048771" y="4236507"/>
            <a:ext cx="3596631" cy="1534106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7657-B108-4AB5-848A-DBDADD1C49FE}"/>
              </a:ext>
            </a:extLst>
          </p:cNvPr>
          <p:cNvSpPr txBox="1"/>
          <p:nvPr/>
        </p:nvSpPr>
        <p:spPr>
          <a:xfrm>
            <a:off x="1896764" y="2183146"/>
            <a:ext cx="2531900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ym typeface="CoFo Sans"/>
              </a:rPr>
              <a:t>Флейшгауэр Александр</a:t>
            </a:r>
            <a:endParaRPr kumimoji="0" lang="ru-RU" sz="3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C8C-3E1F-4E70-BDEA-6B541C711C45}"/>
              </a:ext>
            </a:extLst>
          </p:cNvPr>
          <p:cNvSpPr txBox="1"/>
          <p:nvPr/>
        </p:nvSpPr>
        <p:spPr>
          <a:xfrm>
            <a:off x="7113702" y="2437062"/>
            <a:ext cx="352889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Новикова Наталья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74934-F06D-4A30-9022-45DD4918D9B2}"/>
              </a:ext>
            </a:extLst>
          </p:cNvPr>
          <p:cNvSpPr txBox="1"/>
          <p:nvPr/>
        </p:nvSpPr>
        <p:spPr>
          <a:xfrm>
            <a:off x="4354099" y="4633834"/>
            <a:ext cx="31558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Доронин Андрей</a:t>
            </a:r>
          </a:p>
        </p:txBody>
      </p:sp>
    </p:spTree>
    <p:extLst>
      <p:ext uri="{BB962C8B-B14F-4D97-AF65-F5344CB8AC3E}">
        <p14:creationId xmlns:p14="http://schemas.microsoft.com/office/powerpoint/2010/main" val="36199722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701461-BD99-4E8D-AD4C-8EEF822CF2F1}"/>
              </a:ext>
            </a:extLst>
          </p:cNvPr>
          <p:cNvSpPr/>
          <p:nvPr/>
        </p:nvSpPr>
        <p:spPr>
          <a:xfrm>
            <a:off x="411439" y="323837"/>
            <a:ext cx="7757775" cy="117698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7" y="561657"/>
            <a:ext cx="755464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7DFF"/>
                </a:solidFill>
              </a:rPr>
              <a:t>Предоставленные данные</a:t>
            </a:r>
            <a:endParaRPr lang="ru-RU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D8251-8EB1-40E7-A4DE-3F85ED0B060A}"/>
              </a:ext>
            </a:extLst>
          </p:cNvPr>
          <p:cNvSpPr txBox="1"/>
          <p:nvPr/>
        </p:nvSpPr>
        <p:spPr>
          <a:xfrm>
            <a:off x="513007" y="1824908"/>
            <a:ext cx="9178505" cy="3996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3200" b="1" dirty="0">
                <a:solidFill>
                  <a:srgbClr val="FFFFFF"/>
                </a:solidFill>
                <a:cs typeface="Times New Roman" panose="02020603050405020304" charset="0"/>
              </a:rPr>
              <a:t>В репозитории в файлах train и test есть понедельная история рыночных цен на арматуру в промежутке 2015-2023 гг. Также в репозитории представлены дополнительные данные, которые можно использовать для прогнозирования цены. Любые другие внешние данные использовать запрещено.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C1E27-E06D-4BFA-B33B-CF3B29EED5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219" y="120758"/>
            <a:ext cx="1404991" cy="1122041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FC03CF5-5C52-4D94-B52E-729A2766F1E0}"/>
              </a:ext>
            </a:extLst>
          </p:cNvPr>
          <p:cNvSpPr/>
          <p:nvPr/>
        </p:nvSpPr>
        <p:spPr>
          <a:xfrm>
            <a:off x="9811219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8AA9AF-9285-468C-A945-C1E7A4B15989}"/>
              </a:ext>
            </a:extLst>
          </p:cNvPr>
          <p:cNvSpPr/>
          <p:nvPr/>
        </p:nvSpPr>
        <p:spPr>
          <a:xfrm>
            <a:off x="10240433" y="140726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4DAC14D-BCCB-4964-A77A-AB7823C3BCEA}"/>
              </a:ext>
            </a:extLst>
          </p:cNvPr>
          <p:cNvSpPr/>
          <p:nvPr/>
        </p:nvSpPr>
        <p:spPr>
          <a:xfrm>
            <a:off x="10666707" y="143403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0D423F6-4D62-4F1D-8CA4-703AB2777422}"/>
              </a:ext>
            </a:extLst>
          </p:cNvPr>
          <p:cNvSpPr/>
          <p:nvPr/>
        </p:nvSpPr>
        <p:spPr>
          <a:xfrm>
            <a:off x="11101331" y="1380497"/>
            <a:ext cx="3903134" cy="4234704"/>
          </a:xfrm>
          <a:prstGeom prst="ellipse">
            <a:avLst/>
          </a:prstGeom>
          <a:solidFill>
            <a:srgbClr val="007D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772267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>
            <a:extLst>
              <a:ext uri="{FF2B5EF4-FFF2-40B4-BE49-F238E27FC236}">
                <a16:creationId xmlns:a16="http://schemas.microsoft.com/office/drawing/2014/main" id="{E31981A4-0DAF-4279-B031-782383C64D6E}"/>
              </a:ext>
            </a:extLst>
          </p:cNvPr>
          <p:cNvSpPr txBox="1"/>
          <p:nvPr/>
        </p:nvSpPr>
        <p:spPr>
          <a:xfrm>
            <a:off x="789506" y="205762"/>
            <a:ext cx="609452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2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Сравнение моделей</a:t>
            </a:r>
            <a:endParaRPr lang="ru-RU" sz="3200" b="1" dirty="0">
              <a:solidFill>
                <a:schemeClr val="accent6"/>
              </a:solidFill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12889200-8BEC-4218-B93A-C07362DA9163}"/>
              </a:ext>
            </a:extLst>
          </p:cNvPr>
          <p:cNvSpPr/>
          <p:nvPr/>
        </p:nvSpPr>
        <p:spPr>
          <a:xfrm>
            <a:off x="10190781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3453B0EC-A41A-43FB-81F2-809C6B3AF5DA}"/>
              </a:ext>
            </a:extLst>
          </p:cNvPr>
          <p:cNvSpPr/>
          <p:nvPr/>
        </p:nvSpPr>
        <p:spPr>
          <a:xfrm>
            <a:off x="10619995" y="133841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7197CED-07EB-4A55-83ED-24E2911E8376}"/>
              </a:ext>
            </a:extLst>
          </p:cNvPr>
          <p:cNvSpPr/>
          <p:nvPr/>
        </p:nvSpPr>
        <p:spPr>
          <a:xfrm>
            <a:off x="11046269" y="136518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4808B51D-EEE8-48C6-816E-C71B72F64697}"/>
              </a:ext>
            </a:extLst>
          </p:cNvPr>
          <p:cNvSpPr/>
          <p:nvPr/>
        </p:nvSpPr>
        <p:spPr>
          <a:xfrm>
            <a:off x="11480893" y="1311648"/>
            <a:ext cx="3903134" cy="4234704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E69BE2E7-DD9D-4BAD-A41C-DED9344CE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964" y="350210"/>
            <a:ext cx="792929" cy="667729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43164D8-6F57-4A40-8B02-B97373099DB5}"/>
              </a:ext>
            </a:extLst>
          </p:cNvPr>
          <p:cNvSpPr/>
          <p:nvPr/>
        </p:nvSpPr>
        <p:spPr>
          <a:xfrm>
            <a:off x="7901796" y="1181819"/>
            <a:ext cx="1926656" cy="52448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94A2267-5ED9-457C-850F-7D10964DF481}"/>
              </a:ext>
            </a:extLst>
          </p:cNvPr>
          <p:cNvSpPr/>
          <p:nvPr/>
        </p:nvSpPr>
        <p:spPr>
          <a:xfrm>
            <a:off x="518370" y="224365"/>
            <a:ext cx="6270619" cy="793573"/>
          </a:xfrm>
          <a:prstGeom prst="roundRect">
            <a:avLst/>
          </a:prstGeom>
          <a:solidFill>
            <a:srgbClr val="007D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3E92FBB-02A5-4117-8CC6-7B701C92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07" y="350210"/>
            <a:ext cx="5913980" cy="845610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FFFFFF"/>
                </a:solidFill>
              </a:rPr>
              <a:t>Наши задачи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78E55-47F6-49F5-B4EA-A67471BDE7A8}"/>
              </a:ext>
            </a:extLst>
          </p:cNvPr>
          <p:cNvSpPr txBox="1"/>
          <p:nvPr/>
        </p:nvSpPr>
        <p:spPr>
          <a:xfrm>
            <a:off x="450730" y="1754727"/>
            <a:ext cx="8689372" cy="39676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en-US" sz="2800" b="1" dirty="0">
                <a:solidFill>
                  <a:srgbClr val="007BFC"/>
                </a:solidFill>
                <a:cs typeface="Times New Roman" panose="02020603050405020304" charset="0"/>
              </a:rPr>
              <a:t>Необходимо разработать модель, которая по истории цен и дополнительных данных за период  делает рекомендацию по объему тендера на арматуру для недели T. 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BFC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На основе полученной модели, необходимо разработать приложение для пользователя (категорийного менеджера) с интуитивно понятным интерфейсом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13947566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9B33C102-8143-41D3-BF59-5CEC8B33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69" name="Скругленный прямоугольник 44">
            <a:extLst>
              <a:ext uri="{FF2B5EF4-FFF2-40B4-BE49-F238E27FC236}">
                <a16:creationId xmlns:a16="http://schemas.microsoft.com/office/drawing/2014/main" id="{3CDCC93A-6793-439B-B6AD-61F0C4D72028}"/>
              </a:ext>
            </a:extLst>
          </p:cNvPr>
          <p:cNvSpPr/>
          <p:nvPr/>
        </p:nvSpPr>
        <p:spPr>
          <a:xfrm>
            <a:off x="9529602" y="4503306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BB8346-AD91-4345-AB68-1B0EB2CEB5D8}"/>
              </a:ext>
            </a:extLst>
          </p:cNvPr>
          <p:cNvSpPr txBox="1"/>
          <p:nvPr/>
        </p:nvSpPr>
        <p:spPr>
          <a:xfrm>
            <a:off x="9749735" y="461447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E61A99-DECE-47A1-AEC3-4E00B9EF403F}"/>
              </a:ext>
            </a:extLst>
          </p:cNvPr>
          <p:cNvSpPr txBox="1"/>
          <p:nvPr/>
        </p:nvSpPr>
        <p:spPr>
          <a:xfrm>
            <a:off x="9964490" y="4638432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4" name="Скругленный прямоугольник 5">
            <a:extLst>
              <a:ext uri="{FF2B5EF4-FFF2-40B4-BE49-F238E27FC236}">
                <a16:creationId xmlns:a16="http://schemas.microsoft.com/office/drawing/2014/main" id="{D89B45EF-3B8C-4FDA-9051-CA92DB441D5C}"/>
              </a:ext>
            </a:extLst>
          </p:cNvPr>
          <p:cNvSpPr/>
          <p:nvPr/>
        </p:nvSpPr>
        <p:spPr>
          <a:xfrm>
            <a:off x="1213357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lvl="0" algn="ctr"/>
            <a:r>
              <a:rPr lang="ru-RU" sz="1600" b="1" dirty="0">
                <a:solidFill>
                  <a:schemeClr val="accent6"/>
                </a:solidFill>
                <a:latin typeface="CoFo Sans Medium" panose="020B0603030202060203" pitchFamily="34" charset="0"/>
              </a:rPr>
              <a:t>Постановка задачи и сбор требований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BE5F45-A99A-406E-B729-D5620CBFBCF7}"/>
              </a:ext>
            </a:extLst>
          </p:cNvPr>
          <p:cNvSpPr txBox="1"/>
          <p:nvPr/>
        </p:nvSpPr>
        <p:spPr>
          <a:xfrm>
            <a:off x="1449443" y="2596235"/>
            <a:ext cx="19673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76" name="Скругленный прямоугольник 8">
            <a:extLst>
              <a:ext uri="{FF2B5EF4-FFF2-40B4-BE49-F238E27FC236}">
                <a16:creationId xmlns:a16="http://schemas.microsoft.com/office/drawing/2014/main" id="{B29E5508-D50F-4571-8D20-BF9960821215}"/>
              </a:ext>
            </a:extLst>
          </p:cNvPr>
          <p:cNvSpPr/>
          <p:nvPr/>
        </p:nvSpPr>
        <p:spPr>
          <a:xfrm>
            <a:off x="5091326" y="1397348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Сбор и предобработка данных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92F399-C7AB-418B-9FE7-3D8998F5BC85}"/>
              </a:ext>
            </a:extLst>
          </p:cNvPr>
          <p:cNvSpPr txBox="1"/>
          <p:nvPr/>
        </p:nvSpPr>
        <p:spPr>
          <a:xfrm>
            <a:off x="5359552" y="2586349"/>
            <a:ext cx="21998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78" name="Скругленный прямоугольник 11">
            <a:extLst>
              <a:ext uri="{FF2B5EF4-FFF2-40B4-BE49-F238E27FC236}">
                <a16:creationId xmlns:a16="http://schemas.microsoft.com/office/drawing/2014/main" id="{5FF038D8-1E8B-4A99-8B43-DB15B8897940}"/>
              </a:ext>
            </a:extLst>
          </p:cNvPr>
          <p:cNvSpPr/>
          <p:nvPr/>
        </p:nvSpPr>
        <p:spPr>
          <a:xfrm>
            <a:off x="8935066" y="140598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Анализ и визуализация данных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3E9B58-3924-4246-81F7-875726ADB852}"/>
              </a:ext>
            </a:extLst>
          </p:cNvPr>
          <p:cNvSpPr txBox="1"/>
          <p:nvPr/>
        </p:nvSpPr>
        <p:spPr>
          <a:xfrm>
            <a:off x="9150861" y="2621728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BE8E2CD-B90B-4F3F-A094-F3247B657E12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4023605" y="2212963"/>
            <a:ext cx="1067721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7D5C7BB2-68F2-4BD0-9291-57FEE2074405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7901574" y="2212963"/>
            <a:ext cx="1033492" cy="8641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Соединительная линия уступом 50">
            <a:extLst>
              <a:ext uri="{FF2B5EF4-FFF2-40B4-BE49-F238E27FC236}">
                <a16:creationId xmlns:a16="http://schemas.microsoft.com/office/drawing/2014/main" id="{0DFE02D7-55E9-4234-8151-12B37F74CBE1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>
          <a:xfrm rot="5400000">
            <a:off x="5499405" y="-754920"/>
            <a:ext cx="1048646" cy="863292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Скругленный прямоугольник 17">
            <a:extLst>
              <a:ext uri="{FF2B5EF4-FFF2-40B4-BE49-F238E27FC236}">
                <a16:creationId xmlns:a16="http://schemas.microsoft.com/office/drawing/2014/main" id="{F0510C9C-8586-405C-A7A0-6EC60F396AAB}"/>
              </a:ext>
            </a:extLst>
          </p:cNvPr>
          <p:cNvSpPr/>
          <p:nvPr/>
        </p:nvSpPr>
        <p:spPr>
          <a:xfrm>
            <a:off x="467241" y="4085865"/>
            <a:ext cx="2480048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Выбор и обучение моделей прогнозирования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9CFA09-E64C-4ABF-BD41-568DA0613F24}"/>
              </a:ext>
            </a:extLst>
          </p:cNvPr>
          <p:cNvSpPr txBox="1"/>
          <p:nvPr/>
        </p:nvSpPr>
        <p:spPr>
          <a:xfrm>
            <a:off x="627892" y="50712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6" name="Скругленный прямоугольник 20">
            <a:extLst>
              <a:ext uri="{FF2B5EF4-FFF2-40B4-BE49-F238E27FC236}">
                <a16:creationId xmlns:a16="http://schemas.microsoft.com/office/drawing/2014/main" id="{49DE751B-10AF-4EA0-A037-5E33DC7E8FC6}"/>
              </a:ext>
            </a:extLst>
          </p:cNvPr>
          <p:cNvSpPr/>
          <p:nvPr/>
        </p:nvSpPr>
        <p:spPr>
          <a:xfrm>
            <a:off x="6460722" y="4098355"/>
            <a:ext cx="2476245" cy="1342976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Формирование готовой работы</a:t>
            </a:r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4B05E102-4A25-4377-8BEE-952CC04D74C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 flipV="1">
            <a:off x="2947289" y="4769843"/>
            <a:ext cx="3513433" cy="7954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A1C2B793-2DFF-48C5-B831-843569CD2675}"/>
              </a:ext>
            </a:extLst>
          </p:cNvPr>
          <p:cNvCxnSpPr>
            <a:cxnSpLocks/>
            <a:stCxn id="86" idx="3"/>
            <a:endCxn id="69" idx="1"/>
          </p:cNvCxnSpPr>
          <p:nvPr/>
        </p:nvCxnSpPr>
        <p:spPr>
          <a:xfrm flipV="1">
            <a:off x="8936967" y="4757538"/>
            <a:ext cx="592635" cy="1230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Скругленный прямоугольник 20">
            <a:extLst>
              <a:ext uri="{FF2B5EF4-FFF2-40B4-BE49-F238E27FC236}">
                <a16:creationId xmlns:a16="http://schemas.microsoft.com/office/drawing/2014/main" id="{C92CDF6E-0AD0-4B3E-84DE-5F76CAEF1D48}"/>
              </a:ext>
            </a:extLst>
          </p:cNvPr>
          <p:cNvSpPr/>
          <p:nvPr/>
        </p:nvSpPr>
        <p:spPr>
          <a:xfrm>
            <a:off x="3454400" y="4094508"/>
            <a:ext cx="2563670" cy="1383864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altLang="en-US" sz="1600" b="1" dirty="0">
                <a:solidFill>
                  <a:schemeClr val="accent6"/>
                </a:solidFill>
                <a:cs typeface="Times New Roman" panose="02020603050405020304" charset="0"/>
              </a:rPr>
              <a:t>Прогнозирование и интерпретация результатов</a:t>
            </a:r>
            <a:endParaRPr lang="en-US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EC0B02-C21A-45D8-A015-AC7BE796C72C}"/>
              </a:ext>
            </a:extLst>
          </p:cNvPr>
          <p:cNvSpPr txBox="1"/>
          <p:nvPr/>
        </p:nvSpPr>
        <p:spPr>
          <a:xfrm>
            <a:off x="3723710" y="507122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4894139-2F50-4487-98AA-5481CDE77406}"/>
              </a:ext>
            </a:extLst>
          </p:cNvPr>
          <p:cNvSpPr txBox="1"/>
          <p:nvPr/>
        </p:nvSpPr>
        <p:spPr>
          <a:xfrm>
            <a:off x="6581921" y="511230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889624" y="1765991"/>
            <a:ext cx="2624649" cy="6477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1203550" y="1702275"/>
            <a:ext cx="1996796" cy="708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1" dirty="0">
                <a:solidFill>
                  <a:srgbClr val="007DFF"/>
                </a:solidFill>
                <a:sym typeface="CoFo Sans"/>
              </a:rPr>
              <a:t>Основные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4655257" y="1732366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4710019" y="1702275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Статистика и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ML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486945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9144B97-7C35-44FC-BEA9-8632F7FF3528}"/>
              </a:ext>
            </a:extLst>
          </p:cNvPr>
          <p:cNvSpPr/>
          <p:nvPr/>
        </p:nvSpPr>
        <p:spPr>
          <a:xfrm>
            <a:off x="4457228" y="2760126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3815A65-695D-476D-B4EE-82BFE6FA815F}"/>
              </a:ext>
            </a:extLst>
          </p:cNvPr>
          <p:cNvSpPr/>
          <p:nvPr/>
        </p:nvSpPr>
        <p:spPr>
          <a:xfrm>
            <a:off x="304693" y="394994"/>
            <a:ext cx="5450007" cy="70806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A733364-387E-46B7-8CB6-5B24751425EA}"/>
              </a:ext>
            </a:extLst>
          </p:cNvPr>
          <p:cNvSpPr txBox="1">
            <a:spLocks/>
          </p:cNvSpPr>
          <p:nvPr/>
        </p:nvSpPr>
        <p:spPr>
          <a:xfrm>
            <a:off x="423226" y="534666"/>
            <a:ext cx="5791307" cy="86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200" kern="0" dirty="0">
                <a:solidFill>
                  <a:srgbClr val="007DFF"/>
                </a:solidFill>
              </a:rPr>
              <a:t>Используемые библиотеки</a:t>
            </a:r>
            <a:endParaRPr lang="ru-RU" sz="3200" kern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F2F61-22A4-43B8-A0D1-9F47CF5018D9}"/>
              </a:ext>
            </a:extLst>
          </p:cNvPr>
          <p:cNvSpPr txBox="1"/>
          <p:nvPr/>
        </p:nvSpPr>
        <p:spPr>
          <a:xfrm>
            <a:off x="639944" y="2781488"/>
            <a:ext cx="3467283" cy="2744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rgbClr val="007DFF"/>
                </a:solidFill>
                <a:sym typeface="CoFo Sans"/>
              </a:rPr>
              <a:t>warnings, requests, numpy, pandas, seaborn, matplotlib, BytesIO, datetime.</a:t>
            </a:r>
            <a:endParaRPr kumimoji="0" lang="ru-RU" sz="30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67641B-F0AF-4C10-8352-C0A7F56A7425}"/>
              </a:ext>
            </a:extLst>
          </p:cNvPr>
          <p:cNvSpPr txBox="1"/>
          <p:nvPr/>
        </p:nvSpPr>
        <p:spPr>
          <a:xfrm>
            <a:off x="4599803" y="2832431"/>
            <a:ext cx="3440887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Statsmodels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 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(ARIMA, SARIMAX, ACF/PACF, 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декомпозиция)</a:t>
            </a:r>
            <a:r>
              <a:rPr lang="en-US" sz="2800" b="1" dirty="0">
                <a:solidFill>
                  <a:srgbClr val="007DFF"/>
                </a:solidFill>
                <a:sym typeface="CoFo Sans"/>
              </a:rPr>
              <a:t>, 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sklearn</a:t>
            </a:r>
            <a:endParaRPr kumimoji="0" lang="ru-RU" sz="2800" b="1" i="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228261A6-B204-4696-A21A-8E5B841469ED}"/>
              </a:ext>
            </a:extLst>
          </p:cNvPr>
          <p:cNvSpPr/>
          <p:nvPr/>
        </p:nvSpPr>
        <p:spPr>
          <a:xfrm>
            <a:off x="8622967" y="1708341"/>
            <a:ext cx="3023737" cy="64466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16C71F-28D4-488A-A1FF-7C39C86F26CE}"/>
              </a:ext>
            </a:extLst>
          </p:cNvPr>
          <p:cNvSpPr txBox="1"/>
          <p:nvPr/>
        </p:nvSpPr>
        <p:spPr>
          <a:xfrm>
            <a:off x="8677729" y="1678250"/>
            <a:ext cx="2911339" cy="626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Временные ряды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02EA0E6-0D3F-4B7E-BE9E-9C5220AB41A4}"/>
              </a:ext>
            </a:extLst>
          </p:cNvPr>
          <p:cNvSpPr/>
          <p:nvPr/>
        </p:nvSpPr>
        <p:spPr>
          <a:xfrm>
            <a:off x="8453909" y="2784842"/>
            <a:ext cx="3530584" cy="29541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2A0216-9F18-4B84-8416-EC9FFC4E4FE5}"/>
              </a:ext>
            </a:extLst>
          </p:cNvPr>
          <p:cNvSpPr txBox="1"/>
          <p:nvPr/>
        </p:nvSpPr>
        <p:spPr>
          <a:xfrm>
            <a:off x="8622967" y="2729678"/>
            <a:ext cx="3467283" cy="28479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Pmdarima</a:t>
            </a:r>
            <a:endParaRPr lang="ru-RU" sz="2800" b="1" dirty="0">
              <a:solidFill>
                <a:srgbClr val="007DFF"/>
              </a:solidFill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7DFF"/>
                </a:solidFill>
                <a:sym typeface="CoFo Sans"/>
              </a:rPr>
              <a:t>(auto_arima)</a:t>
            </a:r>
            <a:r>
              <a:rPr lang="ru-RU" sz="2800" b="1" dirty="0">
                <a:solidFill>
                  <a:srgbClr val="007DFF"/>
                </a:solidFill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prophet </a:t>
            </a:r>
            <a:r>
              <a:rPr kumimoji="0" lang="ru-RU" sz="28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(Прогнозирование временных рядов)</a:t>
            </a:r>
          </a:p>
        </p:txBody>
      </p:sp>
    </p:spTree>
    <p:extLst>
      <p:ext uri="{BB962C8B-B14F-4D97-AF65-F5344CB8AC3E}">
        <p14:creationId xmlns:p14="http://schemas.microsoft.com/office/powerpoint/2010/main" val="3842319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684A3E-E3BC-4ACD-B077-A64D7DB5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3" y="1281852"/>
            <a:ext cx="897380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8DFCCCB-C3C7-42A6-BDC2-65B100A3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337851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Просмотр предоставленных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C10054-DCAB-48CF-96B2-5BCA3677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6" y="1467397"/>
            <a:ext cx="4753067" cy="23403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C56E5B-701A-403C-A310-6817BD33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49" y="1481126"/>
            <a:ext cx="4753067" cy="23266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BF5B9C-2DE2-4695-92BC-11F30AEA8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580" y="4229030"/>
            <a:ext cx="4753067" cy="2291119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0EFE5AC-BE65-44AE-A530-FA486560CC88}"/>
              </a:ext>
            </a:extLst>
          </p:cNvPr>
          <p:cNvSpPr/>
          <p:nvPr/>
        </p:nvSpPr>
        <p:spPr>
          <a:xfrm>
            <a:off x="2116684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3AAC9-171C-4AAE-9B42-B49ADE2EB21B}"/>
              </a:ext>
            </a:extLst>
          </p:cNvPr>
          <p:cNvSpPr txBox="1"/>
          <p:nvPr/>
        </p:nvSpPr>
        <p:spPr>
          <a:xfrm>
            <a:off x="2491670" y="913986"/>
            <a:ext cx="133569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Тренд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F9BF4E5A-E2E8-4307-89EB-8355C0224BC3}"/>
              </a:ext>
            </a:extLst>
          </p:cNvPr>
          <p:cNvSpPr/>
          <p:nvPr/>
        </p:nvSpPr>
        <p:spPr>
          <a:xfrm>
            <a:off x="8078520" y="1005828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E6B16-A016-4555-9D25-0AE42089270F}"/>
              </a:ext>
            </a:extLst>
          </p:cNvPr>
          <p:cNvSpPr txBox="1"/>
          <p:nvPr/>
        </p:nvSpPr>
        <p:spPr>
          <a:xfrm>
            <a:off x="8140758" y="964770"/>
            <a:ext cx="1934558" cy="61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Сезонность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94CDA9-FF15-43DE-8DA7-585A4AD7D086}"/>
              </a:ext>
            </a:extLst>
          </p:cNvPr>
          <p:cNvSpPr/>
          <p:nvPr/>
        </p:nvSpPr>
        <p:spPr>
          <a:xfrm>
            <a:off x="5225262" y="3889043"/>
            <a:ext cx="1996796" cy="6522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D5AEF-578E-4728-867E-921566132E7D}"/>
              </a:ext>
            </a:extLst>
          </p:cNvPr>
          <p:cNvSpPr txBox="1"/>
          <p:nvPr/>
        </p:nvSpPr>
        <p:spPr>
          <a:xfrm>
            <a:off x="5225262" y="3804032"/>
            <a:ext cx="1996796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Шум</a:t>
            </a:r>
          </a:p>
        </p:txBody>
      </p:sp>
    </p:spTree>
    <p:extLst>
      <p:ext uri="{BB962C8B-B14F-4D97-AF65-F5344CB8AC3E}">
        <p14:creationId xmlns:p14="http://schemas.microsoft.com/office/powerpoint/2010/main" val="2149393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7738</TotalTime>
  <Words>263</Words>
  <Application>Microsoft Office PowerPoint</Application>
  <PresentationFormat>Широкоэкранный</PresentationFormat>
  <Paragraphs>61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Calibri</vt:lpstr>
      <vt:lpstr>CoFo Sans</vt:lpstr>
      <vt:lpstr>CoFo Sans Medium</vt:lpstr>
      <vt:lpstr>CoFo Sans Regular</vt:lpstr>
      <vt:lpstr>Arial</vt:lpstr>
      <vt:lpstr>Тема1</vt:lpstr>
      <vt:lpstr>Кейс: «Прогнозирование рыночных цен на арматуру»</vt:lpstr>
      <vt:lpstr>Цель кейса</vt:lpstr>
      <vt:lpstr>Над проектом работали</vt:lpstr>
      <vt:lpstr>Предоставленные данные</vt:lpstr>
      <vt:lpstr>Наши задачи</vt:lpstr>
      <vt:lpstr>Выполнение работы:</vt:lpstr>
      <vt:lpstr>Презентация PowerPoint</vt:lpstr>
      <vt:lpstr>Просмотр предоставленных данных</vt:lpstr>
      <vt:lpstr>Просмотр предоставленных данных</vt:lpstr>
      <vt:lpstr>Просмотр автокорреляции</vt:lpstr>
      <vt:lpstr>Сглаживание данных</vt:lpstr>
      <vt:lpstr>Презентация PowerPoint</vt:lpstr>
      <vt:lpstr>Презентация PowerPoint</vt:lpstr>
      <vt:lpstr>Презентация PowerPoint</vt:lpstr>
      <vt:lpstr>Демонстрация нашего продукта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Ygghh Tttt</cp:lastModifiedBy>
  <cp:revision>974</cp:revision>
  <dcterms:created xsi:type="dcterms:W3CDTF">2022-08-25T11:16:35Z</dcterms:created>
  <dcterms:modified xsi:type="dcterms:W3CDTF">2025-03-24T17:49:06Z</dcterms:modified>
</cp:coreProperties>
</file>